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466" r:id="rId4"/>
    <p:sldId id="257" r:id="rId6"/>
    <p:sldId id="530" r:id="rId7"/>
    <p:sldId id="531" r:id="rId8"/>
    <p:sldId id="520" r:id="rId9"/>
    <p:sldId id="532" r:id="rId10"/>
    <p:sldId id="533" r:id="rId11"/>
    <p:sldId id="465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FAD"/>
    <a:srgbClr val="2BABE6"/>
    <a:srgbClr val="1C86FE"/>
    <a:srgbClr val="E21B0C"/>
    <a:srgbClr val="F7776D"/>
    <a:srgbClr val="65A9D9"/>
    <a:srgbClr val="DFEBFD"/>
    <a:srgbClr val="2A6ADE"/>
    <a:srgbClr val="FBD296"/>
    <a:srgbClr val="719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861" autoAdjust="0"/>
  </p:normalViewPr>
  <p:slideViewPr>
    <p:cSldViewPr snapToGrid="0">
      <p:cViewPr varScale="1">
        <p:scale>
          <a:sx n="82" d="100"/>
          <a:sy n="82" d="100"/>
        </p:scale>
        <p:origin x="55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73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949F-D16B-4056-8E7D-5E1637A143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6320-A69F-45A1-A820-C6072C9C95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73C9-98E1-48B5-A1E6-B2EDF40BC7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image" Target="../media/image1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56D44-A191-46E2-8F51-C415C739703D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5D50727-CE00-416B-B490-164615AC4657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2270FC-850C-40BA-86BA-5F04A7F7E34E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96700" y="6472800"/>
            <a:ext cx="414300" cy="316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MH_Others_2"/>
          <p:cNvSpPr/>
          <p:nvPr userDrawn="1">
            <p:custDataLst>
              <p:tags r:id="rId7"/>
            </p:custDataLst>
          </p:nvPr>
        </p:nvSpPr>
        <p:spPr>
          <a:xfrm>
            <a:off x="9036299" y="837373"/>
            <a:ext cx="1368000" cy="36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1000">
                <a:schemeClr val="accent5">
                  <a:lumMod val="60000"/>
                  <a:lumOff val="40000"/>
                </a:schemeClr>
              </a:gs>
              <a:gs pos="100000">
                <a:srgbClr val="142E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自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强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不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息   止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于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至 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/ 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善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srgbClr val="142E60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0319729" y="177881"/>
            <a:ext cx="1617920" cy="532838"/>
            <a:chOff x="10319729" y="177881"/>
            <a:chExt cx="1617920" cy="532838"/>
          </a:xfrm>
        </p:grpSpPr>
        <p:sp>
          <p:nvSpPr>
            <p:cNvPr id="10" name="文本框 9"/>
            <p:cNvSpPr txBox="1"/>
            <p:nvPr userDrawn="1"/>
          </p:nvSpPr>
          <p:spPr>
            <a:xfrm>
              <a:off x="10844080" y="508805"/>
              <a:ext cx="10935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142E60"/>
                  </a:solidFill>
                  <a:effectLst/>
                  <a:uLnTx/>
                  <a:uFillTx/>
                  <a:latin typeface="Mongolian Baiti" panose="03000500000000000000" pitchFamily="66" charset="0"/>
                  <a:ea typeface="微软雅黑 Light" panose="020B0502040204020203" charset="-122"/>
                  <a:cs typeface="Mongolian Baiti" panose="03000500000000000000" pitchFamily="66" charset="0"/>
                </a:rPr>
                <a:t>XIAMEN UNIVERSITY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Mongolian Baiti" panose="03000500000000000000" pitchFamily="66" charset="0"/>
                <a:ea typeface="微软雅黑 Light" panose="020B0502040204020203" charset="-122"/>
                <a:cs typeface="Mongolian Baiti" panose="03000500000000000000" pitchFamily="66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29" y="177881"/>
              <a:ext cx="540000" cy="53283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864" y="225847"/>
              <a:ext cx="936000" cy="2558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E649DF-E5B2-48F8-8422-D1B462B6FEA5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F252C1-6D2C-4631-9341-C777403EFBBE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A3954-45F8-4B05-B8DB-59866762397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6CAD68-BA7F-40B1-9F55-D337C3776E18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8130A8-B363-4080-8CD0-6E5489987426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BC47A4-756D-490B-A52F-7D9E2C9FC05F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2D3414-D508-4D08-ABE6-1F346B514068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051489-3D67-4E19-A8BD-72D33FDA1B80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197F57-D3AE-4B9D-83EC-D82527FBA3C7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-13868"/>
            <a:ext cx="12192000" cy="687186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文本占位符 2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502" y="1556297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4800" b="1" spc="100" baseline="0">
                <a:solidFill>
                  <a:srgbClr val="142E6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310584" y="784291"/>
            <a:ext cx="1167973" cy="216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142E60"/>
                </a:solidFill>
                <a:effectLst/>
                <a:uLnTx/>
                <a:uFillTx/>
                <a:latin typeface="Mongolian Baiti" panose="03000500000000000000" pitchFamily="66" charset="0"/>
                <a:ea typeface="微软雅黑 Light" panose="020B0502040204020203" charset="-122"/>
                <a:cs typeface="Mongolian Baiti" panose="03000500000000000000" pitchFamily="66" charset="0"/>
              </a:rPr>
              <a:t>XIAMEN UNIVERSITY</a:t>
            </a:r>
            <a:endParaRPr kumimoji="0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142E60"/>
              </a:solidFill>
              <a:effectLst/>
              <a:uLnTx/>
              <a:uFillTx/>
              <a:latin typeface="Mongolian Baiti" panose="03000500000000000000" pitchFamily="66" charset="0"/>
              <a:ea typeface="微软雅黑 Light" panose="020B0502040204020203" charset="-122"/>
              <a:cs typeface="Mongolian Baiti" panose="03000500000000000000" pitchFamily="66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7" y="426102"/>
            <a:ext cx="576741" cy="57673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28" y="478020"/>
            <a:ext cx="999684" cy="276919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6280046" y="-8135"/>
            <a:ext cx="4667250" cy="6930462"/>
          </a:xfrm>
          <a:prstGeom prst="parallelogram">
            <a:avLst>
              <a:gd name="adj" fmla="val 47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5" name="平行四边形 24"/>
          <p:cNvSpPr/>
          <p:nvPr userDrawn="1"/>
        </p:nvSpPr>
        <p:spPr>
          <a:xfrm>
            <a:off x="6350740" y="-8135"/>
            <a:ext cx="4667250" cy="6930462"/>
          </a:xfrm>
          <a:prstGeom prst="parallelogram">
            <a:avLst>
              <a:gd name="adj" fmla="val 474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平行四边形 25"/>
          <p:cNvSpPr/>
          <p:nvPr userDrawn="1"/>
        </p:nvSpPr>
        <p:spPr>
          <a:xfrm>
            <a:off x="6402913" y="-16270"/>
            <a:ext cx="4667250" cy="6930462"/>
          </a:xfrm>
          <a:prstGeom prst="parallelogram">
            <a:avLst>
              <a:gd name="adj" fmla="val 4745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>
            <a:off x="6465884" y="-24405"/>
            <a:ext cx="4667250" cy="6930462"/>
          </a:xfrm>
          <a:prstGeom prst="parallelogram">
            <a:avLst>
              <a:gd name="adj" fmla="val 474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0795" y="-117475"/>
            <a:ext cx="12202795" cy="71983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涂豆思 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34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pton Light"/>
              <a:ea typeface="方正兰亭细黑_GBK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1409" y="430356"/>
            <a:ext cx="6566195" cy="214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/>
          <a:stretch>
            <a:fillRect/>
          </a:stretch>
        </p:blipFill>
        <p:spPr>
          <a:xfrm>
            <a:off x="0" y="977900"/>
            <a:ext cx="12192000" cy="5954345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977900"/>
            <a:ext cx="12192000" cy="508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pton Light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40084" y="2390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方正尚酷简体"/>
                <a:ea typeface="方正尚酷简体"/>
              </a:rPr>
              <a:t>请点击此处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尚酷简体"/>
                <a:ea typeface="方正尚酷简体"/>
                <a:cs typeface="+mn-cs"/>
              </a:rPr>
              <a:t>输入标题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尚酷简体"/>
              <a:ea typeface="方正尚酷简体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6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C6FDF4-A543-494C-9127-B9F9C4E65BA2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tags" Target="../tags/tag66.xml"/><Relationship Id="rId4" Type="http://schemas.openxmlformats.org/officeDocument/2006/relationships/image" Target="../media/image8.png"/><Relationship Id="rId3" Type="http://schemas.openxmlformats.org/officeDocument/2006/relationships/tags" Target="../tags/tag65.xml"/><Relationship Id="rId2" Type="http://schemas.openxmlformats.org/officeDocument/2006/relationships/image" Target="../media/image7.png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tags" Target="../tags/tag67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8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建南群楼（蓝色）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0810" y="5102860"/>
            <a:ext cx="12453620" cy="1755775"/>
          </a:xfrm>
          <a:prstGeom prst="rect">
            <a:avLst/>
          </a:prstGeom>
        </p:spPr>
      </p:pic>
      <p:pic>
        <p:nvPicPr>
          <p:cNvPr id="8" name="图片 7" descr="校徽lOGO白色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1455"/>
            <a:ext cx="1421130" cy="735330"/>
          </a:xfrm>
          <a:prstGeom prst="rect">
            <a:avLst/>
          </a:prstGeom>
        </p:spPr>
      </p:pic>
      <p:pic>
        <p:nvPicPr>
          <p:cNvPr id="9" name="图片 8" descr="厦门大学lOGO白色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5850" y="337820"/>
            <a:ext cx="1245870" cy="3479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9954" y="1501916"/>
            <a:ext cx="11264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习近平新时代中国特色社会主义思想概论</a:t>
            </a:r>
            <a:endParaRPr lang="zh-CN" altLang="en-US" sz="4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5200" y="2463648"/>
            <a:ext cx="4267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期末</a:t>
            </a:r>
            <a:r>
              <a:rPr lang="zh-CN" altLang="en-US" sz="8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事项</a:t>
            </a:r>
            <a:endParaRPr lang="zh-CN" altLang="en-US" sz="8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43317" y="3539604"/>
            <a:ext cx="10212388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30-12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地点：请查询教务系统（注意思明校区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海韵教学楼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学生公寓）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6475" y="95567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考试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安排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69524"/>
          <a:stretch>
            <a:fillRect/>
          </a:stretch>
        </p:blipFill>
        <p:spPr>
          <a:xfrm>
            <a:off x="1143000" y="1882140"/>
            <a:ext cx="10470515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6082" y="1670799"/>
            <a:ext cx="10212388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客观题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题，每题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分，共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题，每题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分，共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主观题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问答题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题，每题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分，共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材料题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道，每题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分，共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6475" y="95567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考试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题型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73162" y="1858759"/>
            <a:ext cx="10212388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客观题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本学期各教学专题对应的教材内容，可结合数字化平台的测试题库进行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复习；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主观题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本学期各教学专题的教学重点和近期时事热点问题，可结合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思考题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进行复习。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6475" y="95567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考试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范围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4188616" y="162686"/>
            <a:ext cx="3640499" cy="623783"/>
          </a:xfrm>
          <a:prstGeom prst="rect">
            <a:avLst/>
          </a:prstGeom>
          <a:noFill/>
        </p:spPr>
        <p:txBody>
          <a:bodyPr wrap="square" lIns="69110" tIns="34555" rIns="69110" bIns="34555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本课程专题设置</a:t>
            </a:r>
            <a:endParaRPr lang="zh-CN" altLang="en-US" sz="3600" b="1" dirty="0">
              <a:solidFill>
                <a:srgbClr val="0000B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142" y="746286"/>
          <a:ext cx="11671442" cy="5365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942"/>
                <a:gridCol w="1345098"/>
                <a:gridCol w="1151568"/>
                <a:gridCol w="1040312"/>
                <a:gridCol w="887558"/>
                <a:gridCol w="916895"/>
                <a:gridCol w="1109207"/>
                <a:gridCol w="992449"/>
                <a:gridCol w="1199431"/>
                <a:gridCol w="1401982"/>
              </a:tblGrid>
              <a:tr h="4403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一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二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三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四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五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六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七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八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九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十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255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马克思主义中国化时代化新的飞跃</a:t>
                      </a:r>
                      <a:endParaRPr lang="zh-CN" altLang="zh-CN" sz="24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新时代坚持和发展中国特色社会主义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lang="zh-CN" altLang="zh-CN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中国式现代化</a:t>
                      </a:r>
                      <a:r>
                        <a:rPr lang="zh-CN" alt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全面推进中华民族伟大复兴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党的领导和党的建设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推动高质量发展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发展全过程人民民主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建设社会主义文化强国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加强社会建设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建设社会主义生态文明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推动构建人类命运共同体</a:t>
                      </a:r>
                      <a:endParaRPr lang="zh-CN" altLang="en-US" sz="24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2256468">
                <a:tc>
                  <a:txBody>
                    <a:bodyPr/>
                    <a:lstStyle/>
                    <a:p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教材导论</a:t>
                      </a:r>
                      <a:endParaRPr lang="zh-CN" altLang="en-US" sz="2400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</a:t>
                      </a:r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第一章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教材第二章、第七章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教材第三章、第十七章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教材第五章、第六章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教材第八章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教材第十章</a:t>
                      </a:r>
                      <a:r>
                        <a:rPr lang="zh-CN" altLang="en-US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习近平文化思想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教材第四章、第十一章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教材第十二章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教材第十六章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919" y="6211669"/>
            <a:ext cx="12010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教材第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九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章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内容结合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思想道德与法治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课程学习，第十三、十四章内容结合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军事理论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课程学习，第十五章内容结合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毛泽东思想和中国特色社会主义理论体系概论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课程学习。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72845" y="1858645"/>
            <a:ext cx="896366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学生因疾病等不可抗拒等突发事件原因，无法参加正常考试，可以在教务系统中提交缓考申请。经批准后，课程成绩系统自动登记。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申请缓考的同学下一学年请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及时主动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联系学院教秘参加下一届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考试。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6475" y="95567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缓考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申请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21000000">
            <a:off x="9611995" y="2642017"/>
            <a:ext cx="2990850" cy="3916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6"/>
          <a:stretch>
            <a:fillRect/>
          </a:stretch>
        </p:blipFill>
        <p:spPr>
          <a:xfrm rot="11040000">
            <a:off x="-80010" y="246162"/>
            <a:ext cx="2990850" cy="3916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72845" y="1858645"/>
            <a:ext cx="896366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电子版：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日前提交至指定邮箱或数字化平台（具体由任课老师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安排）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纸质版：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日前提交至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（具体由任课老师安排）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纸质版实践作业需有全体小组成员亲笔签名；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504190"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作业查重率、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率不高于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15%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，教师数字化平台附查重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功能。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6475" y="955675"/>
            <a:ext cx="556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实践作业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18770" y="2473325"/>
            <a:ext cx="7137400" cy="768350"/>
          </a:xfrm>
        </p:spPr>
        <p:txBody>
          <a:bodyPr wrap="square">
            <a:spAutoFit/>
          </a:bodyPr>
          <a:lstStyle/>
          <a:p>
            <a:pPr algn="ctr"/>
            <a:r>
              <a:rPr lang="zh-CN" altLang="en-US" sz="440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祝同学们期末</a:t>
            </a:r>
            <a:r>
              <a:rPr lang="zh-CN" altLang="en-US" sz="440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顺利！</a:t>
            </a:r>
            <a:endParaRPr lang="zh-CN" altLang="en-US" sz="4400" b="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 descr="C:\Users\30315\Desktop\图片11.jpg图片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93840" y="-71755"/>
            <a:ext cx="5678170" cy="6939280"/>
          </a:xfrm>
          <a:custGeom>
            <a:avLst/>
            <a:gdLst>
              <a:gd name="connsiteX0" fmla="*/ 2223023 w 5712769"/>
              <a:gd name="connsiteY0" fmla="*/ 0 h 6978556"/>
              <a:gd name="connsiteX1" fmla="*/ 5712769 w 5712769"/>
              <a:gd name="connsiteY1" fmla="*/ 0 h 6978556"/>
              <a:gd name="connsiteX2" fmla="*/ 5712769 w 5712769"/>
              <a:gd name="connsiteY2" fmla="*/ 6978556 h 6978556"/>
              <a:gd name="connsiteX3" fmla="*/ 0 w 5712769"/>
              <a:gd name="connsiteY3" fmla="*/ 6978556 h 697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769" h="6978556">
                <a:moveTo>
                  <a:pt x="2223023" y="0"/>
                </a:moveTo>
                <a:lnTo>
                  <a:pt x="5712769" y="0"/>
                </a:lnTo>
                <a:lnTo>
                  <a:pt x="5712769" y="6978556"/>
                </a:lnTo>
                <a:lnTo>
                  <a:pt x="0" y="697855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drape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p="http://schemas.openxmlformats.org/presentationml/2006/main">
  <p:tag name="KSO_WM_BEAUTIFY_FLAG" val=""/>
  <p:tag name="KSO_WM_UNIT_PLACING_PICTURE_USER_VIEWPORT" val="{&quot;height&quot;:2765,&quot;width&quot;:19612}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PP_MARK_KEY" val="803865b3-6330-4ba8-9b63-3e06470caadc"/>
  <p:tag name="COMMONDATA" val="eyJoZGlkIjoiZjE3YzY5MGFmMThjNzkwMGVhMTZkYWFmMWJiNzM5YTM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WPS 演示</Application>
  <PresentationFormat>宽屏</PresentationFormat>
  <Paragraphs>107</Paragraphs>
  <Slides>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5" baseType="lpstr">
      <vt:lpstr>Arial</vt:lpstr>
      <vt:lpstr>宋体</vt:lpstr>
      <vt:lpstr>Wingdings</vt:lpstr>
      <vt:lpstr>Century Gothic</vt:lpstr>
      <vt:lpstr>微软雅黑 Light</vt:lpstr>
      <vt:lpstr>Wingdings</vt:lpstr>
      <vt:lpstr>微软雅黑</vt:lpstr>
      <vt:lpstr>Mongolian Baiti</vt:lpstr>
      <vt:lpstr>Calibri</vt:lpstr>
      <vt:lpstr>Campton Light</vt:lpstr>
      <vt:lpstr>方正兰亭细黑_GBK</vt:lpstr>
      <vt:lpstr>方正尚酷简体</vt:lpstr>
      <vt:lpstr>Segoe Print</vt:lpstr>
      <vt:lpstr>FZShengShiKaiShuS-EB-GB</vt:lpstr>
      <vt:lpstr>阿里巴巴普惠体 Bold</vt:lpstr>
      <vt:lpstr>阿里巴巴普惠体</vt:lpstr>
      <vt:lpstr>华文中宋</vt:lpstr>
      <vt:lpstr>华文新魏</vt:lpstr>
      <vt:lpstr>Bahnschrift Condensed</vt:lpstr>
      <vt:lpstr>楷体</vt:lpstr>
      <vt:lpstr>Times New Roman</vt:lpstr>
      <vt:lpstr>黑体</vt:lpstr>
      <vt:lpstr>PingFang SC</vt:lpstr>
      <vt:lpstr>Arial Unicode MS</vt:lpstr>
      <vt:lpstr>等线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扎实做好定点帮扶工作</dc:title>
  <dc:creator>Administrator</dc:creator>
  <cp:lastModifiedBy>黄佳佳XMU&amp;UP</cp:lastModifiedBy>
  <cp:revision>138</cp:revision>
  <dcterms:created xsi:type="dcterms:W3CDTF">2023-01-31T10:59:00Z</dcterms:created>
  <dcterms:modified xsi:type="dcterms:W3CDTF">2025-05-22T02:53:49Z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AB99DD0A983A41C5A787C4F95E6BFF50_13</vt:lpwstr>
  </property>
  <property fmtid="{D5CDD505-2E9C-101B-9397-08002B2CF9AE}" pid="3" name="KSOProductBuildVer">
    <vt:lpwstr>2052-12.1.0.20784</vt:lpwstr>
  </property>
</Properties>
</file>